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72" r:id="rId4"/>
    <p:sldId id="274" r:id="rId5"/>
    <p:sldId id="270" r:id="rId6"/>
    <p:sldId id="27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2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 varScale="1">
        <p:scale>
          <a:sx n="76" d="100"/>
          <a:sy n="76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8571-40D0-4FB7-BEB1-3F3F65B76603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EDFB-6D5A-4E0C-B455-1F6C7DC5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45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8571-40D0-4FB7-BEB1-3F3F65B76603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EDFB-6D5A-4E0C-B455-1F6C7DC5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8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8571-40D0-4FB7-BEB1-3F3F65B76603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EDFB-6D5A-4E0C-B455-1F6C7DC5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4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8571-40D0-4FB7-BEB1-3F3F65B76603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EDFB-6D5A-4E0C-B455-1F6C7DC5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3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8571-40D0-4FB7-BEB1-3F3F65B76603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EDFB-6D5A-4E0C-B455-1F6C7DC5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9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8571-40D0-4FB7-BEB1-3F3F65B76603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EDFB-6D5A-4E0C-B455-1F6C7DC5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9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8571-40D0-4FB7-BEB1-3F3F65B76603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EDFB-6D5A-4E0C-B455-1F6C7DC5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8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8571-40D0-4FB7-BEB1-3F3F65B76603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EDFB-6D5A-4E0C-B455-1F6C7DC5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5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8571-40D0-4FB7-BEB1-3F3F65B76603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EDFB-6D5A-4E0C-B455-1F6C7DC5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5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8571-40D0-4FB7-BEB1-3F3F65B76603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EDFB-6D5A-4E0C-B455-1F6C7DC5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6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8571-40D0-4FB7-BEB1-3F3F65B76603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EDFB-6D5A-4E0C-B455-1F6C7DC5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3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8571-40D0-4FB7-BEB1-3F3F65B76603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EDFB-6D5A-4E0C-B455-1F6C7DC5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7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9090" y="2073499"/>
            <a:ext cx="10972799" cy="386366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/>
              <a:t>Мотивация учебной деятельности учащихся и создание условий для её реализации</a:t>
            </a:r>
            <a:br>
              <a:rPr lang="ru-RU" b="1" dirty="0"/>
            </a:br>
            <a:r>
              <a:rPr lang="ru-RU" b="1" dirty="0"/>
              <a:t>29.10.2019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obst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5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335064"/>
            <a:ext cx="11449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родителей</a:t>
            </a:r>
            <a:endParaRPr lang="ru-RU" sz="5000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94481"/>
              </p:ext>
            </p:extLst>
          </p:nvPr>
        </p:nvGraphicFramePr>
        <p:xfrm>
          <a:off x="746976" y="1397000"/>
          <a:ext cx="10986312" cy="491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642">
                <a:tc>
                  <a:txBody>
                    <a:bodyPr/>
                    <a:lstStyle/>
                    <a:p>
                      <a:pPr algn="ctr"/>
                      <a:r>
                        <a:rPr lang="ru-RU" sz="5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 этим ребенком все понятно: как бы вы ни старались, он уже не</a:t>
                      </a:r>
                    </a:p>
                    <a:p>
                      <a:pPr algn="ctr"/>
                      <a:r>
                        <a:rPr lang="ru-RU" sz="5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будет полноценным, рожайте второго».</a:t>
                      </a:r>
                    </a:p>
                    <a:p>
                      <a:pPr algn="ctr"/>
                      <a:endParaRPr lang="ru-RU" sz="5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5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335064"/>
            <a:ext cx="11449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родителей</a:t>
            </a:r>
            <a:endParaRPr lang="ru-RU" sz="5000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05847"/>
              </p:ext>
            </p:extLst>
          </p:nvPr>
        </p:nvGraphicFramePr>
        <p:xfrm>
          <a:off x="746976" y="1397000"/>
          <a:ext cx="10986312" cy="491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642">
                <a:tc>
                  <a:txBody>
                    <a:bodyPr/>
                    <a:lstStyle/>
                    <a:p>
                      <a:pPr algn="ctr"/>
                      <a:r>
                        <a:rPr lang="ru-RU" sz="5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«Ваш мальчик никогда не выйдет в норму».</a:t>
                      </a:r>
                    </a:p>
                    <a:p>
                      <a:pPr algn="ctr"/>
                      <a:r>
                        <a:rPr lang="ru-RU" sz="5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«Он никогда не будет…», – и следует перечень. </a:t>
                      </a:r>
                    </a:p>
                    <a:p>
                      <a:pPr algn="ctr"/>
                      <a:r>
                        <a:rPr lang="ru-RU" sz="5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Или: «не будет нормальный, не в порядке с головой, очень странный».</a:t>
                      </a:r>
                      <a:endParaRPr lang="ru-RU" sz="5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8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335064"/>
            <a:ext cx="11449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родителей</a:t>
            </a:r>
            <a:endParaRPr lang="ru-RU" sz="5000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9564"/>
              </p:ext>
            </p:extLst>
          </p:nvPr>
        </p:nvGraphicFramePr>
        <p:xfrm>
          <a:off x="746976" y="1397000"/>
          <a:ext cx="10986312" cy="491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642">
                <a:tc>
                  <a:txBody>
                    <a:bodyPr/>
                    <a:lstStyle/>
                    <a:p>
                      <a:pPr algn="ctr"/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«Он не умеет… – дальше перечень, – хотя уже давно должен…».</a:t>
                      </a:r>
                    </a:p>
                    <a:p>
                      <a:pPr algn="ctr"/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«“Аутизм не лечится!”, – слышала, увы, от многих. Безапелляционным тоном и с таким выражением, чтоб я поняла: мечтать о том, </a:t>
                      </a:r>
                      <a:r>
                        <a:rPr lang="ru-RU" sz="40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что-бы</a:t>
                      </a:r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вернуть ребенку психическое здоровье, – чуть ли не преступление».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9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335064"/>
            <a:ext cx="11449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родителей</a:t>
            </a:r>
            <a:endParaRPr lang="ru-RU" sz="5000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78532"/>
              </p:ext>
            </p:extLst>
          </p:nvPr>
        </p:nvGraphicFramePr>
        <p:xfrm>
          <a:off x="746976" y="1397000"/>
          <a:ext cx="10986312" cy="491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642">
                <a:tc>
                  <a:txBody>
                    <a:bodyPr/>
                    <a:lstStyle/>
                    <a:p>
                      <a:pPr algn="ctr"/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“Почему вы раньше не пришли? У вас</a:t>
                      </a:r>
                    </a:p>
                    <a:p>
                      <a:pPr algn="ctr"/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такие серьезные проблемы, а вы до сих пор не лечились или ничего не де-</a:t>
                      </a:r>
                    </a:p>
                    <a:p>
                      <a:pPr algn="ctr"/>
                      <a:r>
                        <a:rPr lang="ru-RU" sz="40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лали</a:t>
                      </a:r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!” – Любой матери скажи так, даже если ребенок нормативный,</a:t>
                      </a:r>
                    </a:p>
                    <a:p>
                      <a:pPr algn="ctr"/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думаю, она расстроится или разозлится».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79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335064"/>
            <a:ext cx="11449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родителей</a:t>
            </a:r>
            <a:endParaRPr lang="ru-RU" sz="5000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873629"/>
              </p:ext>
            </p:extLst>
          </p:nvPr>
        </p:nvGraphicFramePr>
        <p:xfrm>
          <a:off x="746976" y="1397000"/>
          <a:ext cx="10986312" cy="491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642">
                <a:tc>
                  <a:txBody>
                    <a:bodyPr/>
                    <a:lstStyle/>
                    <a:p>
                      <a:pPr algn="ctr"/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«Врачебные клише ребенок-инвалид, психическое расстройство, необучаемый звучат порой как оскорбления».</a:t>
                      </a:r>
                    </a:p>
                    <a:p>
                      <a:pPr algn="ctr"/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«…Когда говорят, что ребёнок умственно отсталый».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46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335064"/>
            <a:ext cx="11449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родителей</a:t>
            </a:r>
            <a:endParaRPr lang="ru-RU" sz="5000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96829"/>
              </p:ext>
            </p:extLst>
          </p:nvPr>
        </p:nvGraphicFramePr>
        <p:xfrm>
          <a:off x="746976" y="1397000"/>
          <a:ext cx="10986312" cy="491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642">
                <a:tc>
                  <a:txBody>
                    <a:bodyPr/>
                    <a:lstStyle/>
                    <a:p>
                      <a:pPr algn="ctr"/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«Болезненными были не слова, а скорее, менторский тон. Многие</a:t>
                      </a:r>
                    </a:p>
                    <a:p>
                      <a:pPr algn="ctr"/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 общаются с родителями свысока. В то время как грамотный родитель много читает, в курсе разных методик и хочет видеть объективные преимущества той или иной методики».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4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335064"/>
            <a:ext cx="11449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родителей</a:t>
            </a:r>
            <a:endParaRPr lang="ru-RU" sz="5000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923594"/>
              </p:ext>
            </p:extLst>
          </p:nvPr>
        </p:nvGraphicFramePr>
        <p:xfrm>
          <a:off x="746976" y="1397000"/>
          <a:ext cx="1098631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642">
                <a:tc>
                  <a:txBody>
                    <a:bodyPr/>
                    <a:lstStyle/>
                    <a:p>
                      <a:pPr algn="ctr"/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«Иногда самые безобидные слова могут ранить, когда их произносят многозначительным тоном».</a:t>
                      </a:r>
                    </a:p>
                    <a:p>
                      <a:pPr algn="ctr"/>
                      <a:r>
                        <a:rPr lang="ru-RU" sz="4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«Часто случается, что одна и та же фраза, сказанная разным тоном, может оказать противоположное влияние. Так что дело не только в словах, но и в способе их произнесения».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5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3154212"/>
            <a:ext cx="4018208" cy="257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62129" y="450760"/>
            <a:ext cx="98265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/>
              <a:t>Как я вижу алгоритм действий по работе с такими детьми.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161" y="3533641"/>
            <a:ext cx="2936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Диагностика + опрос родителей и ближнего окружения ребенка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8352666" y="3154212"/>
            <a:ext cx="4018208" cy="257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4176333" y="3154212"/>
            <a:ext cx="4018208" cy="257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05300" y="3434131"/>
            <a:ext cx="3175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</a:rPr>
              <a:t>Создание индивидуальных программ по выработке конкретных навыков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59800" y="3726001"/>
            <a:ext cx="33147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Реализация программ и мониторинг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96085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3154212"/>
            <a:ext cx="4018208" cy="257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62129" y="450760"/>
            <a:ext cx="98265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/>
              <a:t>Как я вижу алгоритм действий по работе с такими детьми.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161" y="3533641"/>
            <a:ext cx="2936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Диагностика + опрос родителей и ближнего окружения ребенка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8352666" y="3154212"/>
            <a:ext cx="4018208" cy="257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4176333" y="3154212"/>
            <a:ext cx="4018208" cy="257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05300" y="3434131"/>
            <a:ext cx="3175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Создание индивидуальных программ по выработке конкретных навыков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59800" y="3726001"/>
            <a:ext cx="33147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</a:rPr>
              <a:t>Реализация программ и мониторинг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411146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335064"/>
            <a:ext cx="11449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у многих учеников отсутствует мотивация к обучению?</a:t>
            </a:r>
            <a:endParaRPr lang="ru-RU" sz="5000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99287"/>
              </p:ext>
            </p:extLst>
          </p:nvPr>
        </p:nvGraphicFramePr>
        <p:xfrm>
          <a:off x="746976" y="2408348"/>
          <a:ext cx="10986312" cy="410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3661">
                <a:tc>
                  <a:txBody>
                    <a:bodyPr/>
                    <a:lstStyle/>
                    <a:p>
                      <a:r>
                        <a:rPr lang="ru-RU" sz="3000" dirty="0">
                          <a:solidFill>
                            <a:schemeClr val="tx1"/>
                          </a:solidFill>
                        </a:rPr>
                        <a:t>1.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3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3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73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335064"/>
            <a:ext cx="11449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у многих учеников отсутствует мотивация к обучению?</a:t>
            </a:r>
            <a:endParaRPr lang="ru-RU" sz="5000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224"/>
              </p:ext>
            </p:extLst>
          </p:nvPr>
        </p:nvGraphicFramePr>
        <p:xfrm>
          <a:off x="746976" y="2408348"/>
          <a:ext cx="10986312" cy="400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981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Нет интереса к предмету.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Плохая память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Не сформированы учебные навыки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27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Плохая подготовленность к школе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Проблемы с вниманием, памятью и т.д.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Родители не заинтересованы в обучении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098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28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335064"/>
            <a:ext cx="11449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у многих учеников отсутствует мотивация к обучению?</a:t>
            </a:r>
            <a:endParaRPr lang="ru-RU" sz="5000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77580"/>
              </p:ext>
            </p:extLst>
          </p:nvPr>
        </p:nvGraphicFramePr>
        <p:xfrm>
          <a:off x="746976" y="3168202"/>
          <a:ext cx="10986312" cy="2073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3499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Полное или частичное</a:t>
                      </a:r>
                      <a:r>
                        <a:rPr lang="ru-RU" sz="30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отсутствие понимание обращенной речи. 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02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86" y="189271"/>
            <a:ext cx="9773265" cy="65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6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194619" y="678426"/>
            <a:ext cx="9999407" cy="51324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36724" y="2330245"/>
            <a:ext cx="8082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/>
              <a:t>Что делать? </a:t>
            </a:r>
          </a:p>
        </p:txBody>
      </p:sp>
    </p:spTree>
    <p:extLst>
      <p:ext uri="{BB962C8B-B14F-4D97-AF65-F5344CB8AC3E}">
        <p14:creationId xmlns:p14="http://schemas.microsoft.com/office/powerpoint/2010/main" val="35830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194619" y="678426"/>
            <a:ext cx="9999407" cy="53102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96578" y="2278729"/>
            <a:ext cx="56284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>
                <a:solidFill>
                  <a:srgbClr val="FF0000"/>
                </a:solidFill>
              </a:rPr>
              <a:t>Работать</a:t>
            </a:r>
          </a:p>
        </p:txBody>
      </p:sp>
    </p:spTree>
    <p:extLst>
      <p:ext uri="{BB962C8B-B14F-4D97-AF65-F5344CB8AC3E}">
        <p14:creationId xmlns:p14="http://schemas.microsoft.com/office/powerpoint/2010/main" val="367157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3154212"/>
            <a:ext cx="4018208" cy="257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62129" y="450760"/>
            <a:ext cx="98265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/>
              <a:t>Как я вижу алгоритм действий по работе с такими детьми.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161" y="3533641"/>
            <a:ext cx="2936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Диагностика + опрос родителей и ближнего окружения ребенка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8352666" y="3154212"/>
            <a:ext cx="4018208" cy="257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4176333" y="3154212"/>
            <a:ext cx="4018208" cy="257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05300" y="3434131"/>
            <a:ext cx="3175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Создание индивидуальных программ по выработке конкретных навыков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59800" y="3726001"/>
            <a:ext cx="33147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Реализация программ и мониторинг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90721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335064"/>
            <a:ext cx="11449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и школа</a:t>
            </a:r>
            <a:endParaRPr lang="ru-RU" sz="5000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73507"/>
              </p:ext>
            </p:extLst>
          </p:nvPr>
        </p:nvGraphicFramePr>
        <p:xfrm>
          <a:off x="746976" y="3168202"/>
          <a:ext cx="10986312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3499"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Этика поведения специалистов.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163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480</Words>
  <Application>Microsoft Office PowerPoint</Application>
  <PresentationFormat>Широкоэкранный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Lobster</vt:lpstr>
      <vt:lpstr>Тема Office</vt:lpstr>
      <vt:lpstr>Мотивация учебной деятельности учащихся и создание условий для её реализации 29.10.2019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Светлана Попова</cp:lastModifiedBy>
  <cp:revision>37</cp:revision>
  <dcterms:created xsi:type="dcterms:W3CDTF">2016-06-28T17:14:11Z</dcterms:created>
  <dcterms:modified xsi:type="dcterms:W3CDTF">2021-01-14T05:20:44Z</dcterms:modified>
</cp:coreProperties>
</file>